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53"/>
  </p:notesMasterIdLst>
  <p:handoutMasterIdLst>
    <p:handoutMasterId r:id="rId54"/>
  </p:handoutMasterIdLst>
  <p:sldIdLst>
    <p:sldId id="295" r:id="rId3"/>
    <p:sldId id="322" r:id="rId4"/>
    <p:sldId id="368" r:id="rId5"/>
    <p:sldId id="323" r:id="rId6"/>
    <p:sldId id="369" r:id="rId7"/>
    <p:sldId id="371" r:id="rId8"/>
    <p:sldId id="372" r:id="rId9"/>
    <p:sldId id="370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56" r:id="rId18"/>
    <p:sldId id="391" r:id="rId19"/>
    <p:sldId id="380" r:id="rId20"/>
    <p:sldId id="381" r:id="rId21"/>
    <p:sldId id="389" r:id="rId22"/>
    <p:sldId id="289" r:id="rId23"/>
    <p:sldId id="387" r:id="rId24"/>
    <p:sldId id="383" r:id="rId25"/>
    <p:sldId id="362" r:id="rId26"/>
    <p:sldId id="316" r:id="rId27"/>
    <p:sldId id="282" r:id="rId28"/>
    <p:sldId id="309" r:id="rId29"/>
    <p:sldId id="335" r:id="rId30"/>
    <p:sldId id="303" r:id="rId31"/>
    <p:sldId id="390" r:id="rId32"/>
    <p:sldId id="385" r:id="rId33"/>
    <p:sldId id="367" r:id="rId34"/>
    <p:sldId id="280" r:id="rId35"/>
    <p:sldId id="310" r:id="rId36"/>
    <p:sldId id="290" r:id="rId37"/>
    <p:sldId id="291" r:id="rId38"/>
    <p:sldId id="388" r:id="rId39"/>
    <p:sldId id="311" r:id="rId40"/>
    <p:sldId id="287" r:id="rId41"/>
    <p:sldId id="312" r:id="rId42"/>
    <p:sldId id="355" r:id="rId43"/>
    <p:sldId id="305" r:id="rId44"/>
    <p:sldId id="321" r:id="rId45"/>
    <p:sldId id="357" r:id="rId46"/>
    <p:sldId id="358" r:id="rId47"/>
    <p:sldId id="359" r:id="rId48"/>
    <p:sldId id="366" r:id="rId49"/>
    <p:sldId id="306" r:id="rId50"/>
    <p:sldId id="307" r:id="rId51"/>
    <p:sldId id="308" r:id="rId52"/>
  </p:sldIdLst>
  <p:sldSz cx="12188825" cy="6858000"/>
  <p:notesSz cx="6788150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5" autoAdjust="0"/>
    <p:restoredTop sz="94660"/>
  </p:normalViewPr>
  <p:slideViewPr>
    <p:cSldViewPr>
      <p:cViewPr>
        <p:scale>
          <a:sx n="70" d="100"/>
          <a:sy n="70" d="100"/>
        </p:scale>
        <p:origin x="-1554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26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048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01/08/2014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048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5048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01/08/2014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2950"/>
            <a:ext cx="6613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5048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01/08/2014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ANDRIA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-386308" y="3573016"/>
            <a:ext cx="5256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Sabino Troia</a:t>
            </a:r>
          </a:p>
          <a:p>
            <a:pPr algn="ctr"/>
            <a:r>
              <a:rPr lang="it-IT" sz="1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Assessore</a:t>
            </a:r>
          </a:p>
          <a:p>
            <a:pPr algn="ctr"/>
            <a:r>
              <a:rPr lang="it-IT" sz="1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(Attuazione </a:t>
            </a:r>
            <a:r>
              <a:rPr lang="it-IT" sz="14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 Programma - Trasparenza e Legalità </a:t>
            </a:r>
            <a:endParaRPr lang="it-IT" sz="1400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sz="1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4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Rapporti con gli Enti </a:t>
            </a:r>
            <a:r>
              <a:rPr lang="it-IT" sz="1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Istituzionali - </a:t>
            </a:r>
            <a:r>
              <a:rPr lang="it-IT" sz="14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Contenzioso)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703390" y="5580529"/>
            <a:ext cx="2782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Nicola </a:t>
            </a:r>
            <a:r>
              <a:rPr lang="it-IT" sz="1600" b="1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Giorgino</a:t>
            </a:r>
            <a:endParaRPr lang="it-IT" sz="1600" b="1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Già Vice Presidente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8398668" y="3284984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Domenico Campana </a:t>
            </a:r>
          </a:p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Assessore</a:t>
            </a:r>
          </a:p>
          <a:p>
            <a:pPr algn="ctr"/>
            <a:r>
              <a:rPr lang="it-IT" sz="16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Edilizia Scolastica, Pianificazione territoriale, </a:t>
            </a:r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Urbanistica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98168" y="116632"/>
            <a:ext cx="4392488" cy="1800200"/>
          </a:xfrm>
        </p:spPr>
        <p:txBody>
          <a:bodyPr anchor="ctr">
            <a:noAutofit/>
          </a:bodyPr>
          <a:lstStyle/>
          <a:p>
            <a:pPr algn="ctr"/>
            <a:r>
              <a:rPr lang="it-IT" sz="3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 </a:t>
            </a:r>
            <a:br>
              <a:rPr lang="it-IT" sz="3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br>
              <a:rPr lang="it-IT" sz="3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</a:t>
            </a:r>
            <a:endParaRPr lang="it-IT" sz="3000" b="1" spc="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mmagine 5" descr="nicola giorgi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2442" y="2133216"/>
            <a:ext cx="2423940" cy="3240000"/>
          </a:xfrm>
          <a:prstGeom prst="rect">
            <a:avLst/>
          </a:prstGeom>
        </p:spPr>
      </p:pic>
      <p:pic>
        <p:nvPicPr>
          <p:cNvPr id="8" name="Immagine 7" descr="Sabino Troia.JPG"/>
          <p:cNvPicPr>
            <a:picLocks noChangeAspect="1"/>
          </p:cNvPicPr>
          <p:nvPr/>
        </p:nvPicPr>
        <p:blipFill>
          <a:blip r:embed="rId4" cstate="print"/>
          <a:srcRect t="14739" r="23455" b="13637"/>
          <a:stretch>
            <a:fillRect/>
          </a:stretch>
        </p:blipFill>
        <p:spPr>
          <a:xfrm>
            <a:off x="909836" y="332656"/>
            <a:ext cx="2299801" cy="3240000"/>
          </a:xfrm>
          <a:prstGeom prst="rect">
            <a:avLst/>
          </a:prstGeom>
        </p:spPr>
      </p:pic>
      <p:pic>
        <p:nvPicPr>
          <p:cNvPr id="9" name="Immagine 8" descr="Domenico Campana.JPG"/>
          <p:cNvPicPr>
            <a:picLocks noChangeAspect="1"/>
          </p:cNvPicPr>
          <p:nvPr/>
        </p:nvPicPr>
        <p:blipFill>
          <a:blip r:embed="rId5" cstate="print"/>
          <a:srcRect r="29064"/>
          <a:stretch>
            <a:fillRect/>
          </a:stretch>
        </p:blipFill>
        <p:spPr>
          <a:xfrm>
            <a:off x="8902724" y="332656"/>
            <a:ext cx="307591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309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aborazione 6"/>
          <p:cNvSpPr/>
          <p:nvPr/>
        </p:nvSpPr>
        <p:spPr>
          <a:xfrm>
            <a:off x="-314300" y="2852936"/>
            <a:ext cx="2926060" cy="584775"/>
          </a:xfrm>
          <a:prstGeom prst="flowChart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Leonardo Lonigro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Elaborazione 10"/>
          <p:cNvSpPr/>
          <p:nvPr/>
        </p:nvSpPr>
        <p:spPr>
          <a:xfrm>
            <a:off x="7606580" y="3861048"/>
            <a:ext cx="2782044" cy="584775"/>
          </a:xfrm>
          <a:prstGeom prst="flowChart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Egidio Fasanella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Elaborazione 13"/>
          <p:cNvSpPr/>
          <p:nvPr/>
        </p:nvSpPr>
        <p:spPr>
          <a:xfrm>
            <a:off x="4843044" y="3140968"/>
            <a:ext cx="2502736" cy="584775"/>
          </a:xfrm>
          <a:prstGeom prst="flowChartProcess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Saverio Fucci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332656"/>
            <a:ext cx="12188824" cy="792088"/>
          </a:xfrm>
          <a:prstGeom prst="flowChartProcess">
            <a:avLst/>
          </a:prstGeom>
        </p:spPr>
        <p:txBody>
          <a:bodyPr anchor="ctr">
            <a:noAutofit/>
          </a:bodyPr>
          <a:lstStyle/>
          <a:p>
            <a:pPr algn="ctr"/>
            <a:r>
              <a:rPr lang="it-IT" sz="2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 IN PROVINCIA</a:t>
            </a:r>
            <a:endParaRPr lang="it-IT" sz="2000" b="1" spc="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Elaborazione 2"/>
          <p:cNvSpPr/>
          <p:nvPr/>
        </p:nvSpPr>
        <p:spPr>
          <a:xfrm>
            <a:off x="1269875" y="4077072"/>
            <a:ext cx="3672409" cy="646331"/>
          </a:xfrm>
          <a:prstGeom prst="flowChart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Michele Zinni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Consigliere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provinciale</a:t>
            </a:r>
          </a:p>
        </p:txBody>
      </p:sp>
      <p:sp>
        <p:nvSpPr>
          <p:cNvPr id="5" name="Elaborazione 4"/>
          <p:cNvSpPr/>
          <p:nvPr/>
        </p:nvSpPr>
        <p:spPr>
          <a:xfrm>
            <a:off x="4474232" y="5661248"/>
            <a:ext cx="3240360" cy="646331"/>
          </a:xfrm>
          <a:prstGeom prst="flowChart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Marcello Fisfola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</a:p>
        </p:txBody>
      </p:sp>
      <p:sp>
        <p:nvSpPr>
          <p:cNvPr id="10" name="Elaborazione 9"/>
          <p:cNvSpPr/>
          <p:nvPr/>
        </p:nvSpPr>
        <p:spPr>
          <a:xfrm>
            <a:off x="9262764" y="2492896"/>
            <a:ext cx="3384376" cy="584775"/>
          </a:xfrm>
          <a:prstGeom prst="flowChart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Giuseppina Marmo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Immagine 8" descr="DSC_0281.JPG"/>
          <p:cNvPicPr>
            <a:picLocks noChangeAspect="1"/>
          </p:cNvPicPr>
          <p:nvPr/>
        </p:nvPicPr>
        <p:blipFill>
          <a:blip r:embed="rId3" cstate="print"/>
          <a:srcRect l="5901" t="2751" b="26900"/>
          <a:stretch>
            <a:fillRect/>
          </a:stretch>
        </p:blipFill>
        <p:spPr>
          <a:xfrm>
            <a:off x="5131335" y="908720"/>
            <a:ext cx="1926154" cy="2160000"/>
          </a:xfrm>
          <a:prstGeom prst="flowChartProcess">
            <a:avLst/>
          </a:prstGeom>
        </p:spPr>
      </p:pic>
      <p:pic>
        <p:nvPicPr>
          <p:cNvPr id="12" name="Immagine 11" descr="Egidio Fasanella.JPG"/>
          <p:cNvPicPr>
            <a:picLocks noChangeAspect="1"/>
          </p:cNvPicPr>
          <p:nvPr/>
        </p:nvPicPr>
        <p:blipFill>
          <a:blip r:embed="rId4" cstate="print"/>
          <a:srcRect l="6865" t="14739" r="23455" b="13637"/>
          <a:stretch>
            <a:fillRect/>
          </a:stretch>
        </p:blipFill>
        <p:spPr>
          <a:xfrm>
            <a:off x="10198868" y="3429320"/>
            <a:ext cx="1860922" cy="2880000"/>
          </a:xfrm>
          <a:prstGeom prst="flowChartProcess">
            <a:avLst/>
          </a:prstGeom>
        </p:spPr>
      </p:pic>
      <p:pic>
        <p:nvPicPr>
          <p:cNvPr id="13" name="Immagine 12" descr="Fisfol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91103" y="3789040"/>
            <a:ext cx="2206619" cy="1943976"/>
          </a:xfrm>
          <a:prstGeom prst="flowChartProcess">
            <a:avLst/>
          </a:prstGeom>
        </p:spPr>
      </p:pic>
      <p:pic>
        <p:nvPicPr>
          <p:cNvPr id="15" name="Immagine 14" descr="Leonardo Lonigro O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176" y="332656"/>
            <a:ext cx="1962788" cy="2520000"/>
          </a:xfrm>
          <a:prstGeom prst="flowChartProcess">
            <a:avLst/>
          </a:prstGeom>
        </p:spPr>
      </p:pic>
      <p:pic>
        <p:nvPicPr>
          <p:cNvPr id="16" name="Immagine 15" descr="Foto Pina Marmo definitiv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18748" y="332656"/>
            <a:ext cx="2968913" cy="2160000"/>
          </a:xfrm>
          <a:prstGeom prst="flowChartProcess">
            <a:avLst/>
          </a:prstGeom>
        </p:spPr>
      </p:pic>
      <p:pic>
        <p:nvPicPr>
          <p:cNvPr id="17" name="Immagine 16" descr="Zinn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182" y="3789320"/>
            <a:ext cx="1674750" cy="2520000"/>
          </a:xfrm>
          <a:prstGeom prst="flowChartProcess">
            <a:avLst/>
          </a:prstGeom>
        </p:spPr>
      </p:pic>
    </p:spTree>
    <p:extLst>
      <p:ext uri="{BB962C8B-B14F-4D97-AF65-F5344CB8AC3E}">
        <p14:creationId xmlns:p14="http://schemas.microsoft.com/office/powerpoint/2010/main" val="108749993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869160"/>
            <a:ext cx="12188825" cy="13681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SEDE ISTITUZIONALE</a:t>
            </a:r>
          </a:p>
          <a:p>
            <a:pPr algn="ctr">
              <a:buNone/>
            </a:pPr>
            <a:r>
              <a:rPr lang="it-IT" sz="2000" b="1" spc="3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sede istituzionale della Provincia è ubicata ad Andria, nell’immobile di Piazza San Pio X </a:t>
            </a:r>
            <a:endParaRPr lang="it-IT" sz="2000" spc="3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it-IT" sz="3200" dirty="0" smtClean="0"/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endParaRPr lang="it-IT" sz="3200" dirty="0"/>
          </a:p>
        </p:txBody>
      </p:sp>
      <p:pic>
        <p:nvPicPr>
          <p:cNvPr id="4" name="Immagine 3" descr="DSC_04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4412" y="1629000"/>
            <a:ext cx="54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63803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14492" y="620688"/>
            <a:ext cx="5112568" cy="106680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n. 1 ”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Trani – Andria”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46140" y="2708920"/>
            <a:ext cx="8568952" cy="3598912"/>
          </a:xfrm>
        </p:spPr>
        <p:txBody>
          <a:bodyPr numCol="1">
            <a:normAutofit/>
          </a:bodyPr>
          <a:lstStyle/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ammodernamento e allargamento del piano viabile, delle relative pertinenze della s.p. 1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Trani-Andria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€ 21.626.892,83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fontAlgn="ctr"/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Consegna Lavori sotto riserva di Legge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attesa di firmare il Contratto</a:t>
            </a:r>
            <a:endParaRPr lang="it-IT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 descr="Trani-Andri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23" y="332656"/>
            <a:ext cx="6670477" cy="19442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Immagine 4" descr="Trani-Andria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92896"/>
            <a:ext cx="3574132" cy="3456384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12700" stA="30000" endPos="30000" dist="5000" dir="5400000" sy="-100000" algn="bl" rotWithShape="0"/>
            <a:softEdge rad="12700"/>
          </a:effectLst>
          <a:scene3d>
            <a:camera prst="perspectiveRight"/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9995881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404664"/>
            <a:ext cx="9143538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provinciale n. 33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 - Bisceglie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41304"/>
            <a:ext cx="12188825" cy="1956048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ammodernamento manutenzione straordinaria del piano viabile 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3.400.000,00 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Stipula Contratto 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Itinere </a:t>
            </a:r>
          </a:p>
          <a:p>
            <a:endParaRPr lang="it-IT" dirty="0"/>
          </a:p>
        </p:txBody>
      </p:sp>
      <p:pic>
        <p:nvPicPr>
          <p:cNvPr id="4" name="Immagine 3" descr="Sp33 Andria Biscegl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8163" y="1269120"/>
            <a:ext cx="5771250" cy="324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51720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 - </a:t>
            </a:r>
            <a:r>
              <a:rPr lang="it-IT" b="1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Canosa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 Puglia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1° Lotto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41304"/>
            <a:ext cx="12188825" cy="1740024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allargamento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10.500.000,00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Aggiudicazione definitiva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in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Itinere </a:t>
            </a:r>
          </a:p>
          <a:p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Sp2 Andriese-Coratina ex Sp2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9412" y="1556792"/>
            <a:ext cx="513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534118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78188" y="332656"/>
            <a:ext cx="3995472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MONTALTINO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5085184"/>
            <a:ext cx="9143538" cy="1163960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Sistemazione e messa in sicurezza raccordo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s.s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16 – 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s.s.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170 fino a Montaltino S.P..26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300.000,00 (Lavori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Esecuzione)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magine 4" descr="Montalt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4204" y="1618472"/>
            <a:ext cx="7900416" cy="3106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902370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1066800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Martinelli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e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scavalco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sulla Sp2 “</a:t>
            </a:r>
            <a:r>
              <a:rPr lang="it-IT" b="1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Andriese-Coratina</a:t>
            </a:r>
            <a:r>
              <a:rPr lang="it-IT" b="1" dirty="0" smtClean="0">
                <a:solidFill>
                  <a:srgbClr val="FF0000"/>
                </a:solidFill>
              </a:rPr>
              <a:t>”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25144"/>
            <a:ext cx="12188825" cy="1668016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recupero opera d’arte 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690.000,00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Progetto definitivo </a:t>
            </a:r>
          </a:p>
          <a:p>
            <a:endParaRPr lang="it-IT" dirty="0"/>
          </a:p>
        </p:txBody>
      </p:sp>
      <p:pic>
        <p:nvPicPr>
          <p:cNvPr id="4" name="Immagine 3" descr="Ponte Sp2 Andriese-Corat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4412" y="1485136"/>
            <a:ext cx="4224000" cy="316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4078466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44624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Istituto Tecnico Agrario “Umberto I”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425280"/>
            <a:ext cx="12188825" cy="1956048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per la realizzazione uffici provinciali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(145mila euro). Eseguiti. 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rinforzo strutturale, rifacimento impianti, aree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esterne (1.000.000 euro). In corso di redazione bando di gara.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Avviato il percorso di Statalizzazione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DSC_0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56" y="1268760"/>
            <a:ext cx="4482000" cy="2988000"/>
          </a:xfrm>
          <a:prstGeom prst="rect">
            <a:avLst/>
          </a:prstGeom>
          <a:ln w="76200">
            <a:solidFill>
              <a:srgbClr val="00B050"/>
            </a:solidFill>
          </a:ln>
          <a:scene3d>
            <a:camera prst="perspectiveRight">
              <a:rot lat="0" lon="20999994" rev="0"/>
            </a:camera>
            <a:lightRig rig="threePt" dir="t"/>
          </a:scene3d>
          <a:sp3d>
            <a:bevelT/>
          </a:sp3d>
        </p:spPr>
      </p:pic>
      <p:pic>
        <p:nvPicPr>
          <p:cNvPr id="5" name="Immagine 4" descr="IMG_6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6580" y="1052736"/>
            <a:ext cx="4320000" cy="3240000"/>
          </a:xfrm>
          <a:prstGeom prst="rect">
            <a:avLst/>
          </a:prstGeo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666702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188640"/>
            <a:ext cx="9143538" cy="69567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“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Nuzzi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425280"/>
            <a:ext cx="12188824" cy="1956048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di ampliamento AVVIATI 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4.214.534,51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realizzazione nuove aule all'interno del liceo, mediante ridistribuzione degli ambienti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(80mila euro). Eseguiti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 descr="DSC_0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64" y="908720"/>
            <a:ext cx="3780000" cy="2520000"/>
          </a:xfrm>
          <a:prstGeom prst="foldedCorner">
            <a:avLst/>
          </a:prstGeom>
          <a:solidFill>
            <a:srgbClr val="FFFFFF">
              <a:shade val="85000"/>
            </a:srgbClr>
          </a:solidFill>
          <a:ln w="28575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DSC_0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6660" y="980728"/>
            <a:ext cx="3780000" cy="2520000"/>
          </a:xfrm>
          <a:prstGeom prst="foldedCorner">
            <a:avLst/>
          </a:prstGeom>
          <a:solidFill>
            <a:srgbClr val="FFFFFF">
              <a:shade val="85000"/>
            </a:srgbClr>
          </a:solidFill>
          <a:ln w="571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DSC_01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2204" y="1844824"/>
            <a:ext cx="378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89885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332656"/>
            <a:ext cx="12188824" cy="648072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«Nuzzi</a:t>
            </a:r>
            <a:r>
              <a:rPr lang="it-IT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- Sede succursale “Archimede - </a:t>
            </a:r>
            <a:r>
              <a:rPr lang="it-IT" sz="24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Colasanto</a:t>
            </a:r>
            <a:r>
              <a:rPr lang="it-IT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26268" y="2708920"/>
            <a:ext cx="12188825" cy="2520280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per la realizzazione di n. 10 aule e laboratori al piano terra dell'istituto scolastico “COLASANTO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750.000,00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in corso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94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188640"/>
            <a:ext cx="9143538" cy="695672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.P.S.C.T. “</a:t>
            </a:r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R. LOTTI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437112"/>
            <a:ext cx="12188824" cy="224408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manutenzione straordinaria, servizi igienici per riduzione rischio vulnerabilità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100.000,00). Eseguiti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manutenzione straordinaria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prospetti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125.000,00).Eseguiti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INTERVENTI: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€ 225.000,00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mmagine 5" descr="foto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188" y="1340768"/>
            <a:ext cx="5136144" cy="2952008"/>
          </a:xfrm>
          <a:prstGeom prst="flowChartInputOutpu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Lotti ingresso Via Pagan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4533" y="1340773"/>
            <a:ext cx="4968550" cy="2880000"/>
          </a:xfrm>
          <a:prstGeom prst="homePlate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0615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404664"/>
            <a:ext cx="9143538" cy="720080"/>
          </a:xfrm>
        </p:spPr>
        <p:txBody>
          <a:bodyPr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I.T.I .S  “JANNUZZI”</a:t>
            </a:r>
            <a:endParaRPr lang="it-IT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293096"/>
            <a:ext cx="12188824" cy="217207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ristrutturazione locali palestra e laboratorio per riduzione rischio vulnerabilità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200.000,00). Eseguiti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recupero, risanamento conservativo, verifiche OPCM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3274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750.000,00). Gara da preparare e bandire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TOTALE INTERVENTI: </a:t>
            </a: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€ 950.000,00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" name="Immagine 5" descr="Vista esterna Palestra Jannuzz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354" y="908721"/>
            <a:ext cx="4916978" cy="3384376"/>
          </a:xfrm>
          <a:prstGeom prst="homePlate">
            <a:avLst/>
          </a:prstGeom>
          <a:ln>
            <a:solidFill>
              <a:srgbClr val="00B050"/>
            </a:solidFill>
          </a:ln>
        </p:spPr>
      </p:pic>
      <p:pic>
        <p:nvPicPr>
          <p:cNvPr id="7" name="Immagine 6" descr="Vista interna Palestra Jannuzz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2524" y="980728"/>
            <a:ext cx="4941916" cy="3347436"/>
          </a:xfrm>
          <a:prstGeom prst="parallelogram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20321909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5013176"/>
            <a:ext cx="9143538" cy="73191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rifacimento servizi igienici ed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efficientamento energetico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125.000,00). Eseguiti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02557" y="260648"/>
            <a:ext cx="7583710" cy="695672"/>
          </a:xfrm>
        </p:spPr>
        <p:txBody>
          <a:bodyPr>
            <a:no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I.T.E.S. “ETTORE CARAFA”</a:t>
            </a:r>
            <a:r>
              <a:rPr lang="it-IT" dirty="0" smtClean="0"/>
              <a:t>0,00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6" name="Immagine 5" descr="Impianto sportivo Carafa Andr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860" y="980728"/>
            <a:ext cx="4464496" cy="3354278"/>
          </a:xfrm>
          <a:prstGeom prst="flowChartPunchedTape">
            <a:avLst/>
          </a:prstGeom>
          <a:ln>
            <a:solidFill>
              <a:srgbClr val="00B050"/>
            </a:solidFill>
          </a:ln>
        </p:spPr>
      </p:pic>
      <p:pic>
        <p:nvPicPr>
          <p:cNvPr id="7" name="Immagine 6" descr="Servizi igienici Carafa Andr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58708" y="908720"/>
            <a:ext cx="2751513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212053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ISTRUZIONE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3772" y="1905000"/>
            <a:ext cx="11449272" cy="4114800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Gli Indirizzi Scolastici approvati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dalla Regione Puglia dal 2010 ad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oggi nelle scuole di Andria. 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ANDRIA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	I.I.S.S. "R. Lotti"	2011/2012	TURISMO	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ANDRIA	I.P.S.S. "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Colasanto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"	2011/2012	GRAFICA	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ANDRIA	I.T.C. "Carafa"	2011/2012	AMMINSTRAZIONE, FINANZA 	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ANDRIA</a:t>
            </a:r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	I.I.S.S. "R. Lotti"	2012/2013	OTTICO	</a:t>
            </a:r>
          </a:p>
          <a:p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ANDRIA	I.I.S.S. "</a:t>
            </a:r>
            <a:r>
              <a:rPr lang="it-IT" sz="2000" dirty="0" err="1">
                <a:solidFill>
                  <a:schemeClr val="tx1">
                    <a:lumMod val="50000"/>
                  </a:schemeClr>
                </a:solidFill>
              </a:rPr>
              <a:t>Iannuzzi</a:t>
            </a:r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"	2012/2013	AGRARIA, AGROALIMENTARE E 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AGRINDUSTRIA</a:t>
            </a:r>
          </a:p>
          <a:p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ANDRIA	Liceo Scientifico "Nuzzi"	2013/2014	SCIENZE APPLICATE	</a:t>
            </a:r>
          </a:p>
          <a:p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ANDRIA	I.I.S.S. "R. Lotti"	2014/2015	AGRARIA, AGRINDUSTRIA 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E AGROALIMENTARE </a:t>
            </a:r>
            <a:r>
              <a:rPr lang="it-IT" sz="2000" dirty="0">
                <a:solidFill>
                  <a:schemeClr val="tx1">
                    <a:lumMod val="50000"/>
                  </a:schemeClr>
                </a:solidFill>
              </a:rPr>
              <a:t>previa aggregazione con l'I.T.A. Andria	</a:t>
            </a:r>
          </a:p>
          <a:p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16882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fondi FSE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Per il Comune di Andria, complessivamente sono stati investite somme pari a oltre 7 milioni di Euro</a:t>
            </a: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194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29916" y="332656"/>
            <a:ext cx="9143538" cy="551656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LA PROVINCIA PER ANDRIA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085184"/>
            <a:ext cx="12188824" cy="116396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 Provincia istituisce la Fondazione «Bonomo», interamente partecipata pubblica, per la ricerca avanzata in agricoltura, che ha rilevato le attività del Centro Ricerche Bonomo e preso in gestione l’Istituto Tecnico Agrario «Umberto I».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Immagine 4" descr="foto 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812" y="1124744"/>
            <a:ext cx="4800000" cy="3600000"/>
          </a:xfrm>
          <a:prstGeom prst="homePlate">
            <a:avLst/>
          </a:prstGeom>
          <a:ln>
            <a:solidFill>
              <a:srgbClr val="00B050"/>
            </a:solidFill>
          </a:ln>
        </p:spPr>
      </p:pic>
      <p:pic>
        <p:nvPicPr>
          <p:cNvPr id="6" name="Immagine 5" descr="foto 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2404" y="1124744"/>
            <a:ext cx="4800000" cy="36000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3268234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6396" y="332656"/>
            <a:ext cx="9036033" cy="623664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AZIENDA AGRICOLA “PAPPARICOTTA”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505400"/>
            <a:ext cx="12188824" cy="875928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 2011 sottoscritto Protocollo d’Intesa con la Sezione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Agronomia dell’Università degli Studi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Bari per favorire attività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ricerca a carattere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tecnico-scientifico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</p:txBody>
      </p:sp>
      <p:pic>
        <p:nvPicPr>
          <p:cNvPr id="4" name="Immagine 3" descr="DSC_04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804" y="2132856"/>
            <a:ext cx="4320000" cy="288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5" name="Immagine 4" descr="DSC_0492.JPG"/>
          <p:cNvPicPr>
            <a:picLocks noChangeAspect="1"/>
          </p:cNvPicPr>
          <p:nvPr/>
        </p:nvPicPr>
        <p:blipFill>
          <a:blip r:embed="rId3" cstate="print"/>
          <a:srcRect t="34004"/>
          <a:stretch>
            <a:fillRect/>
          </a:stretch>
        </p:blipFill>
        <p:spPr>
          <a:xfrm>
            <a:off x="6814492" y="1628800"/>
            <a:ext cx="3636572" cy="360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2253530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876" y="332656"/>
            <a:ext cx="9143538" cy="576064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ANDRIA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653136"/>
            <a:ext cx="12188825" cy="1740024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Nell’ambito del progetto «Ambientiamoci», il testimonial della campagna di sensibilizzazione ambientale Michele Placido ha realizzato uno spettacolo al «Curci» di Barletta, il cui ricavato è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stato devoluto al progetto “SENZA SBARRE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”,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l’opera caritatevole voluta da don Riccardo Agresti, Parroco di Santa Maria Addolorata della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Croce di Andria. 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</p:txBody>
      </p:sp>
      <p:pic>
        <p:nvPicPr>
          <p:cNvPr id="4" name="Immagine 3" descr="foto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8108" y="836712"/>
            <a:ext cx="5232000" cy="39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02170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22104" y="332656"/>
            <a:ext cx="5544616" cy="720080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STRADE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661248"/>
            <a:ext cx="12188824" cy="720080"/>
          </a:xfrm>
        </p:spPr>
        <p:txBody>
          <a:bodyPr>
            <a:normAutofit fontScale="92500" lnSpcReduction="20000"/>
          </a:bodyPr>
          <a:lstStyle/>
          <a:p>
            <a:r>
              <a:rPr lang="it-IT" sz="30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Oltre alle spiagge, nell’ambito del progetto Ambientiamoci la Provincia si occupa della pulizia delle strade provinciali</a:t>
            </a:r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DSC_0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7412" y="1431000"/>
            <a:ext cx="5994000" cy="3996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29435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1. Prima.jpg"/>
          <p:cNvPicPr>
            <a:picLocks noChangeAspect="1"/>
          </p:cNvPicPr>
          <p:nvPr/>
        </p:nvPicPr>
        <p:blipFill>
          <a:blip r:embed="rId2" cstate="print"/>
          <a:srcRect t="19550"/>
          <a:stretch>
            <a:fillRect/>
          </a:stretch>
        </p:blipFill>
        <p:spPr>
          <a:xfrm>
            <a:off x="1269876" y="1412776"/>
            <a:ext cx="3473605" cy="3600000"/>
          </a:xfrm>
          <a:prstGeom prst="flowChartDelay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magine 4" descr="2. Dop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90356" y="1412776"/>
            <a:ext cx="4800000" cy="360000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609600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INTERVENTI BONIFICHE AMIANTO SU STRADE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013176"/>
            <a:ext cx="12188824" cy="864096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Bonifica area amianto il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km 1-300 della Strada Provinciale n. 12 “Di Altamura” all’incrocio con la Strada Provinciale n. 33 “</a:t>
            </a:r>
            <a:r>
              <a:rPr lang="it-IT" i="1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Andria-Bisceglie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”.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8662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1">
                    <a:lumMod val="75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1">
                    <a:lumMod val="75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1">
                    <a:lumMod val="75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384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Pianificazione sulla prevenzione e interventi Anti Incendi Boschivi.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Adozione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Convenzioni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Regionale “PUGLIA2010”;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sinergica con POLFER per contrasto furti cavi in rame;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Crollo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palazzina di Via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ROMA.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Supporto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Niente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paura … Agisci, formazione scolastica sulle norme comportamentali da adottare in caso di eventi, con verifica finale sulle modalità di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evacuazione (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	Plesso R.MORO – Liceo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CAFIERO) 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sz="1800" dirty="0" smtClean="0"/>
          </a:p>
        </p:txBody>
      </p:sp>
    </p:spTree>
    <p:extLst>
      <p:ext uri="{BB962C8B-B14F-4D97-AF65-F5344CB8AC3E}">
        <p14:creationId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Esondazione del Fiume OFANTO, azione di implementazione per le proprio competenze con il Corpo di Polizia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Locale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BARLETTAEMERGENCY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Evacuazione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area residenziale - Incidente ferroviario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Incontro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con personale afferente all’82° RGT FANTERIA “TORINO” – sul Sistema ITALIA di Protezione Civile.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Emergenza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nazionale “Agitazione Autotrasportatori” – blocchi stradali, pattugliamento e scorta autocisterne carburanti.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di pattugliamento sulla viabilità di competenza per contrasto rapine trasporto valori.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interforze con coordinamento Prefettura UTG BAT su punti di viabilità strategica del territorio comunale per contrasto rapine autotrasportatori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3832136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332656"/>
            <a:ext cx="12188825" cy="106680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BIT MILANO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373216"/>
            <a:ext cx="12188825" cy="803920"/>
          </a:xfrm>
        </p:spPr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E’ andriese il testimonial d’eccezione della Provincia alla Borsa Internazionale del Turismo. Si tratta dell’attore andriese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Riccardo </a:t>
            </a:r>
            <a:r>
              <a:rPr lang="it-IT" b="1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Scamarcio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b="1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PAO_33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92749">
            <a:off x="258476" y="1401919"/>
            <a:ext cx="5258540" cy="349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softRound"/>
            <a:contourClr>
              <a:srgbClr val="C0C0C0"/>
            </a:contourClr>
          </a:sp3d>
        </p:spPr>
      </p:pic>
      <p:pic>
        <p:nvPicPr>
          <p:cNvPr id="5" name="Immagine 4" descr="PAO_33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54565">
            <a:off x="6602462" y="1426312"/>
            <a:ext cx="5312752" cy="352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softRound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61229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burrata-käse-aus-andria-500-gr--2586-BIG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2124" y="1052736"/>
            <a:ext cx="5050841" cy="33480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404664"/>
            <a:ext cx="9143538" cy="551656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IGP BURRATA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ANDRIA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3433" y="4437112"/>
            <a:ext cx="12188824" cy="1944216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grazie all’impegno della Provincia, con il coinvolgimento del Comune e dei rappresentanti di categoria, la Burrata di Andria potrà finalmente incassare il riconoscimento del marchio di Indicazione Geografica Protetta (IGP).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Dopo il parere della Regione Puglia, si attende il passaggio ministeriale.</a:t>
            </a:r>
          </a:p>
        </p:txBody>
      </p:sp>
    </p:spTree>
    <p:extLst>
      <p:ext uri="{BB962C8B-B14F-4D97-AF65-F5344CB8AC3E}">
        <p14:creationId xmlns:p14="http://schemas.microsoft.com/office/powerpoint/2010/main" val="19507852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883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00B050"/>
                </a:solidFill>
              </a:rPr>
              <a:t>Le Politiche Sociali</a:t>
            </a:r>
            <a:endParaRPr lang="it-IT" sz="72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1. Disabilità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2. Immigrazione e inclusione sociale</a:t>
            </a:r>
            <a:r>
              <a:rPr lang="it-IT" b="1" u="sng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Alcuni interventi:</a:t>
            </a:r>
            <a:endParaRPr lang="it-IT" b="1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>
                <a:solidFill>
                  <a:schemeClr val="tx1">
                    <a:lumMod val="50000"/>
                  </a:schemeClr>
                </a:solidFill>
              </a:rPr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- Sportello per il Volontariato; - Progetto Psicologo in Farmacia; -Progetto Melanoma; - Adesione Campagna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Telethon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 questo comune ne hanno beneficiato </a:t>
            </a:r>
            <a:r>
              <a:rPr lang="it-IT" sz="3600" dirty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n. 209 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42084" y="260648"/>
            <a:ext cx="5904656" cy="648072"/>
          </a:xfrm>
        </p:spPr>
        <p:txBody>
          <a:bodyPr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CENTRO ANTIVIOLENZA </a:t>
            </a:r>
            <a:endParaRPr lang="it-IT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293096"/>
            <a:ext cx="12188825" cy="1884040"/>
          </a:xfrm>
        </p:spPr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Nell’ambito di «Provincia Amica», la Provincia istituisce il Centro Antiviolenza ad Andria, ubicato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 secondo piano di Via Don Luigi Sturzo 46/a. 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Centro Antiviolenza è un servizio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promuovere una cultura di genere non violenta accogliendo donne e minori vittime di violenza ed accompagnandole in un percorso di affermazione del proprio diritto alla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vita.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Cav Andri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2204" y="981088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98109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06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orse di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224408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_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29 gli studenti di Andria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4260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5031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1">
                    <a:lumMod val="75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306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SERVIZIO EDILIZIA SISMICA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n. 1830 attestazioni e autorizzazioni sismiche di cui n. 352 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Emessi n. 738 provvedimenti complessivi di cui per questo Comune: n. 137 concessioni n. 20 per uso domestico n. 9 autorizzazioni scavo</a:t>
            </a:r>
            <a:endParaRPr lang="it-IT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2432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6159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1712</Words>
  <Application>Microsoft Office PowerPoint</Application>
  <PresentationFormat>Personalizzato</PresentationFormat>
  <Paragraphs>227</Paragraphs>
  <Slides>50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50</vt:i4>
      </vt:variant>
    </vt:vector>
  </HeadingPairs>
  <TitlesOfParts>
    <vt:vector size="51" baseType="lpstr">
      <vt:lpstr>TS102801098</vt:lpstr>
      <vt:lpstr>Presentazione standard di PowerPoint</vt:lpstr>
      <vt:lpstr>ANDRIA  IN  PROVINCIA</vt:lpstr>
      <vt:lpstr>ANDRIA IN PROVINCIA</vt:lpstr>
      <vt:lpstr>LE SEDI</vt:lpstr>
      <vt:lpstr>Strada provinciale  n. 1 ”Trani – Andria”. </vt:lpstr>
      <vt:lpstr>Strada provinciale n. 33  “Andria - Bisceglie”</vt:lpstr>
      <vt:lpstr>“Andria - Canosa di Puglia” 1° Lotto</vt:lpstr>
      <vt:lpstr>MONTALTINO</vt:lpstr>
      <vt:lpstr>Strada “Martinelli” e “di scavalco” sulla Sp2 “Andriese-Coratina”</vt:lpstr>
      <vt:lpstr>Istituto Tecnico Agrario “Umberto I”</vt:lpstr>
      <vt:lpstr>Liceo Scientifico “Nuzzi”</vt:lpstr>
      <vt:lpstr>Liceo Scientifico «Nuzzi» - Sede succursale “Archimede - Colasanto”</vt:lpstr>
      <vt:lpstr>I .P.S.C.T. “R. LOTTI”</vt:lpstr>
      <vt:lpstr>I.T.I .S  “JANNUZZI”</vt:lpstr>
      <vt:lpstr>I.T.E.S. “ETTORE CARAFA”0,00</vt:lpstr>
      <vt:lpstr>ISTRUZIONE</vt:lpstr>
      <vt:lpstr>FORMAZIONE PROFESSIONALE</vt:lpstr>
      <vt:lpstr>LA PROVINCIA PER ANDRIA</vt:lpstr>
      <vt:lpstr>AZIENDA AGRICOLA “PAPPARICOTTA”</vt:lpstr>
      <vt:lpstr>LA PROVINCIA PER ANDRIA</vt:lpstr>
      <vt:lpstr>Presentazione standard di PowerPoint</vt:lpstr>
      <vt:lpstr>PULIZIA STRADE</vt:lpstr>
      <vt:lpstr>INTERVENTI BONIFICHE AMIANTO SU STRADE</vt:lpstr>
      <vt:lpstr>Ambiente e Difesa del Suolo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Presentazione standard di PowerPoint</vt:lpstr>
      <vt:lpstr>Presentazione standard di PowerPoint</vt:lpstr>
      <vt:lpstr>Presentazione standard di PowerPoint</vt:lpstr>
      <vt:lpstr>Promozione Territorio e Turismo</vt:lpstr>
      <vt:lpstr>BIT MILANO</vt:lpstr>
      <vt:lpstr>IGP BURRATA DI ANDRIA</vt:lpstr>
      <vt:lpstr>Layout titolo</vt:lpstr>
      <vt:lpstr>LA PROVINCIA  per il SOCIALE</vt:lpstr>
      <vt:lpstr>Le Politiche Sociali</vt:lpstr>
      <vt:lpstr>Presentazione standard di PowerPoint</vt:lpstr>
      <vt:lpstr>Carta Amica</vt:lpstr>
      <vt:lpstr>CENTRO ANTIVIOLENZA 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Presentazione standard di PowerPoint</vt:lpstr>
      <vt:lpstr>Presentazione standard di PowerPoint</vt:lpstr>
      <vt:lpstr>Presentazione standard di PowerPoint</vt:lpstr>
      <vt:lpstr>  Reti e InfraStrutture Tecnologiche  Linee di attività: - Indicatori ICE - Polo Bibliotecario - Portale Cartografico (Sistema GIS) - Portale SUE - Internet Point - Piano di Risk Managment - Portale acquisti in rete  </vt:lpstr>
      <vt:lpstr>Pianificazione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2014-08-01T07:40:42Z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